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7" r:id="rId2"/>
    <p:sldId id="278" r:id="rId3"/>
    <p:sldId id="292" r:id="rId4"/>
    <p:sldId id="279" r:id="rId5"/>
    <p:sldId id="258" r:id="rId6"/>
    <p:sldId id="286" r:id="rId7"/>
    <p:sldId id="288" r:id="rId8"/>
    <p:sldId id="281" r:id="rId9"/>
    <p:sldId id="264" r:id="rId10"/>
    <p:sldId id="290" r:id="rId11"/>
    <p:sldId id="291" r:id="rId12"/>
    <p:sldId id="29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43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D01AE-1ABC-44F1-B286-E3656CD6E5F6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1C7B5-D4AB-4186-8272-88527F1106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C7B5-D4AB-4186-8272-88527F11062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29058" y="4357694"/>
            <a:ext cx="4459038" cy="15915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Учитель-логопед </a:t>
            </a:r>
          </a:p>
          <a:p>
            <a:r>
              <a:rPr lang="ru-RU" b="1" dirty="0" err="1" smtClean="0">
                <a:solidFill>
                  <a:srgbClr val="7030A0"/>
                </a:solidFill>
              </a:rPr>
              <a:t>Гостюхина</a:t>
            </a:r>
            <a:r>
              <a:rPr lang="ru-RU" b="1" dirty="0" smtClean="0">
                <a:solidFill>
                  <a:srgbClr val="7030A0"/>
                </a:solidFill>
              </a:rPr>
              <a:t>  Наталья  Михайловна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1744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Моторная алалия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https://cf.ppt-online.org/files1/slide/v/VB6uWaZLE8KT7AhNfzdo4X1OgJbslx5vStnrqRmFc/slide-20.jpg"/>
          <p:cNvPicPr/>
          <p:nvPr/>
        </p:nvPicPr>
        <p:blipFill>
          <a:blip r:embed="rId3"/>
          <a:srcRect l="52420" t="57752" b="-9"/>
          <a:stretch>
            <a:fillRect/>
          </a:stretch>
        </p:blipFill>
        <p:spPr bwMode="auto">
          <a:xfrm>
            <a:off x="357158" y="3857628"/>
            <a:ext cx="3571900" cy="252390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chemeClr val="accent1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с родителями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Обязательное включение родителей на правах участников в коррекционно-образовательный процесс!</a:t>
            </a:r>
          </a:p>
          <a:p>
            <a:pPr>
              <a:buNone/>
            </a:pPr>
            <a:r>
              <a:rPr lang="ru-RU" dirty="0" smtClean="0"/>
              <a:t>1.Сформировать у родителей правильное отношение к дефекту ребёнка, понимание путей преодоления, создания условий для полноценного общения с ним.</a:t>
            </a:r>
          </a:p>
          <a:p>
            <a:pPr>
              <a:buNone/>
            </a:pPr>
            <a:r>
              <a:rPr lang="ru-RU" dirty="0" smtClean="0"/>
              <a:t>2. Довести  до сведения родителей их основных задач:</a:t>
            </a:r>
          </a:p>
          <a:p>
            <a:pPr>
              <a:buNone/>
            </a:pPr>
            <a:r>
              <a:rPr lang="ru-RU" dirty="0" smtClean="0"/>
              <a:t> - Закрепление навыков, усвоенных ребёнком на занятии.</a:t>
            </a:r>
          </a:p>
          <a:p>
            <a:pPr>
              <a:buNone/>
            </a:pPr>
            <a:r>
              <a:rPr lang="ru-RU" dirty="0" smtClean="0"/>
              <a:t>-Создание необходимого эмоционального фона как основы для формирования общения.</a:t>
            </a:r>
          </a:p>
          <a:p>
            <a:pPr>
              <a:buNone/>
            </a:pPr>
            <a:r>
              <a:rPr lang="ru-RU" dirty="0" smtClean="0"/>
              <a:t>3.Постоянно информировать о результатах деятельности ребёнка; о перспективных планах коррекции</a:t>
            </a:r>
            <a:r>
              <a:rPr lang="ru-RU" b="1" dirty="0" smtClean="0"/>
              <a:t> .</a:t>
            </a:r>
          </a:p>
          <a:p>
            <a:pPr>
              <a:buNone/>
            </a:pPr>
            <a:r>
              <a:rPr lang="ru-RU" dirty="0" smtClean="0"/>
              <a:t>4.Разъяснять значимость развития личностных качеств дошкольника – доброты, терпения, внимания, усидчивости, умения подчиняться требованиям.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Вывод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Прогноз по  преодолению моторной алалии, благоприятный, но он зависит от того, как проводятся занятия, каковы условия воспитания, причем чем раньше начата работа, тем скорее можно ждать хорошего результата. Развитие речи у ребенка иногда происходит скачком, буквально за несколько недель ребенок начинает овладевать связной речью, но эта речь еще не лишена недостатков. Зато ребенок уже говорит! Это создает новую атмосферу в семье,  меняет отношение ребенка со сверстниками.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get-pdb/1981904/53a54df0-7d77-4152-9d29-7eff0ba7de56/s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981075"/>
            <a:ext cx="8358246" cy="53435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Алалия </a:t>
            </a:r>
            <a:r>
              <a:rPr lang="ru-RU" sz="3200" dirty="0" smtClean="0"/>
              <a:t>– </a:t>
            </a:r>
            <a:r>
              <a:rPr lang="ru-RU" sz="2400" dirty="0" smtClean="0"/>
              <a:t>это отсутствие или недоразвитие речи, вследствие поражения речевых зон коры головного мозга во внутриутробном или раннем периоде развития ребенка (</a:t>
            </a:r>
            <a:r>
              <a:rPr lang="ru-RU" sz="2400" dirty="0" err="1" smtClean="0"/>
              <a:t>доречевой</a:t>
            </a:r>
            <a:r>
              <a:rPr lang="ru-RU" sz="2400" dirty="0" smtClean="0"/>
              <a:t> период)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4" name="Рисунок 3" descr="https://cf.ppt-online.org/files2/slide/8/8HVXoTGQh3RtOif6Y7NegCvFKuP5Bsp4M9zkIm/slide-26.jpg"/>
          <p:cNvPicPr/>
          <p:nvPr/>
        </p:nvPicPr>
        <p:blipFill>
          <a:blip r:embed="rId2"/>
          <a:srcRect l="49939" t="33378" r="4121" b="30528"/>
          <a:stretch>
            <a:fillRect/>
          </a:stretch>
        </p:blipFill>
        <p:spPr bwMode="auto">
          <a:xfrm>
            <a:off x="2500298" y="3429000"/>
            <a:ext cx="51435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ds02.infourok.ru/uploads/ex/05af/0007319e-f6bc90da/img8.jpg"/>
          <p:cNvPicPr/>
          <p:nvPr/>
        </p:nvPicPr>
        <p:blipFill>
          <a:blip r:embed="rId2"/>
          <a:srcRect r="1667" b="10000"/>
          <a:stretch>
            <a:fillRect/>
          </a:stretch>
        </p:blipFill>
        <p:spPr bwMode="auto">
          <a:xfrm>
            <a:off x="285721" y="428604"/>
            <a:ext cx="8429683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Основные признаки алалии: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Системное нарушение речи.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При алалии страдает в целом речевая деятельность (мотив высказывания, грамматические операции, моторная реализация).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Алалия – это нарушение центрального органического характера.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err="1" smtClean="0"/>
              <a:t>Алалики</a:t>
            </a:r>
            <a:r>
              <a:rPr lang="ru-RU" dirty="0" smtClean="0"/>
              <a:t> имеют нормальный слух и первично сохранный интеллект.</a:t>
            </a:r>
          </a:p>
          <a:p>
            <a:pPr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Алалик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– это ребенок, который никогда не говорил.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Осложнения  при моторной алалии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428736"/>
            <a:ext cx="7758138" cy="493158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Заикание</a:t>
            </a:r>
          </a:p>
          <a:p>
            <a:r>
              <a:rPr lang="ru-RU" sz="2400" b="1" dirty="0" err="1" smtClean="0"/>
              <a:t>Дисграфия</a:t>
            </a:r>
            <a:r>
              <a:rPr lang="ru-RU" sz="2400" b="1" dirty="0" smtClean="0"/>
              <a:t> </a:t>
            </a:r>
            <a:r>
              <a:rPr lang="ru-RU" sz="2400" dirty="0" smtClean="0"/>
              <a:t> -  нарушения  письма</a:t>
            </a:r>
          </a:p>
          <a:p>
            <a:r>
              <a:rPr lang="ru-RU" sz="2400" b="1" dirty="0" err="1" smtClean="0"/>
              <a:t>Дислексия</a:t>
            </a:r>
            <a:r>
              <a:rPr lang="ru-RU" sz="2400" dirty="0" smtClean="0"/>
              <a:t>   - нарушения чтения </a:t>
            </a:r>
          </a:p>
          <a:p>
            <a:r>
              <a:rPr lang="ru-RU" sz="2400" b="1" dirty="0" smtClean="0"/>
              <a:t>Олигофрения </a:t>
            </a:r>
            <a:r>
              <a:rPr lang="ru-RU" sz="2400" dirty="0" smtClean="0"/>
              <a:t>  – общее стойкое психическое недоразвитие, вызванное органическим поражением головного мозга во внутриутробном или постнатальном периодах. </a:t>
            </a:r>
          </a:p>
          <a:p>
            <a:r>
              <a:rPr lang="ru-RU" sz="2400" dirty="0" smtClean="0"/>
              <a:t>Проявляется снижением интеллекта, эмоциональными, волевыми, речевыми и двигательными нарушениями. </a:t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1506" name="Picture 2" descr="https://jitp.info/files/Mo-33-dow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929066"/>
            <a:ext cx="1956641" cy="2643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Главная задача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Главная задача : повышение речевой активности (надо добиваться того, чтобы ребёнок захотел говорить, не испытывал страха перед речью, стремился бы любым способом выразить свои мысли и желания)</a:t>
            </a:r>
          </a:p>
          <a:p>
            <a:r>
              <a:rPr lang="ru-RU" dirty="0" smtClean="0"/>
              <a:t>Научить ребёнка слушать и понимать обращённую речь, рассказы и сказки, соответствующие его развитию и интересам.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928671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Формируя  речь ребёнка, важно обеспечить повторяемость учебного материала с постепенным его усложнением( через промежуток времени возврат к определённой лексической теме).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000" dirty="0" smtClean="0"/>
              <a:t>Сказки : «Репка», «Колобок», «Теремок», «Заюшкина избушка»……. </a:t>
            </a:r>
          </a:p>
          <a:p>
            <a:pPr>
              <a:buNone/>
            </a:pPr>
            <a:r>
              <a:rPr lang="ru-RU" sz="2000" dirty="0" smtClean="0"/>
              <a:t>Игры «Кто это?», «Что это?», «Скажи кто пришёл?» , «Что делаешь ты?», « Что делает мальчик?», «Что мы делаем?», «Что у тебя?»,  «Что у котика?», «Где кукла?»</a:t>
            </a:r>
          </a:p>
          <a:p>
            <a:pPr>
              <a:buNone/>
            </a:pPr>
            <a:r>
              <a:rPr lang="ru-RU" sz="2000" dirty="0" smtClean="0"/>
              <a:t>игры – загадки; игры – диалоги «Это утюг? Нет, это книга»</a:t>
            </a:r>
          </a:p>
          <a:p>
            <a:r>
              <a:rPr lang="ru-RU" sz="2000" dirty="0" smtClean="0"/>
              <a:t>Игра «Эхо» Совместно произносим предложно-падежные формы( с демонстрацией ситуации или действия)</a:t>
            </a:r>
          </a:p>
          <a:p>
            <a:r>
              <a:rPr lang="ru-RU" sz="2000" dirty="0" smtClean="0"/>
              <a:t>Игра «Закончи предложение»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Коррекция сенсорной алалии: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39593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000" b="1" dirty="0" smtClean="0"/>
              <a:t>Установление контакта ребёнком.</a:t>
            </a:r>
          </a:p>
          <a:p>
            <a:r>
              <a:rPr lang="ru-RU" sz="2000" b="1" dirty="0" smtClean="0"/>
              <a:t>Развитие сенсомоторной базы речи: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общая и мелкая моторика,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восприятие неречевых звуков(звучащие игрушки)</a:t>
            </a:r>
          </a:p>
          <a:p>
            <a:r>
              <a:rPr lang="ru-RU" sz="2000" b="1" dirty="0" smtClean="0"/>
              <a:t>Развитие психических функций: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развитие произвольного внимания,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- Основной этап:</a:t>
            </a:r>
          </a:p>
          <a:p>
            <a:r>
              <a:rPr lang="ru-RU" sz="2000" dirty="0" smtClean="0"/>
              <a:t>работа по развитию фонематического восприятия;</a:t>
            </a:r>
          </a:p>
          <a:p>
            <a:r>
              <a:rPr lang="ru-RU" sz="2000" dirty="0" smtClean="0"/>
              <a:t>дифференциация звуков на слух и в собственном проговаривании;</a:t>
            </a:r>
          </a:p>
          <a:p>
            <a:r>
              <a:rPr lang="ru-RU" sz="2000" dirty="0" smtClean="0"/>
              <a:t>расширение понимания бытовых инструкций;</a:t>
            </a:r>
          </a:p>
          <a:p>
            <a:r>
              <a:rPr lang="ru-RU" sz="2000" dirty="0" smtClean="0"/>
              <a:t>развитие как пассивного, так и активного словаря;</a:t>
            </a:r>
          </a:p>
          <a:p>
            <a:r>
              <a:rPr lang="ru-RU" sz="2000" dirty="0" smtClean="0"/>
              <a:t>работа над совершенствованием слоговой структуры;</a:t>
            </a:r>
          </a:p>
          <a:p>
            <a:r>
              <a:rPr lang="ru-RU" sz="2000" dirty="0" smtClean="0"/>
              <a:t>развитие тонких акустических дифференцировок;</a:t>
            </a:r>
          </a:p>
          <a:p>
            <a:r>
              <a:rPr lang="ru-RU" sz="2000" dirty="0" smtClean="0"/>
              <a:t>работа над фразой;</a:t>
            </a:r>
          </a:p>
          <a:p>
            <a:r>
              <a:rPr lang="ru-RU" sz="2000" dirty="0" smtClean="0"/>
              <a:t>развитие сознательного анализа и синтеза речи.</a:t>
            </a:r>
          </a:p>
          <a:p>
            <a:pPr>
              <a:buFontTx/>
              <a:buChar char="-"/>
            </a:pP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Пути коррекционной работы сенсорной алалии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ru-RU" dirty="0" smtClean="0"/>
              <a:t>Обучение глобальному чтению с опорой на картинки</a:t>
            </a:r>
          </a:p>
          <a:p>
            <a:r>
              <a:rPr lang="ru-RU" dirty="0" smtClean="0"/>
              <a:t>Обучение чтению с губ</a:t>
            </a:r>
          </a:p>
          <a:p>
            <a:r>
              <a:rPr lang="ru-RU" dirty="0" smtClean="0"/>
              <a:t>При низкой динамике – жестовая речь(программа слабослышащих)</a:t>
            </a:r>
            <a:endParaRPr lang="ru-RU" dirty="0"/>
          </a:p>
        </p:txBody>
      </p:sp>
      <p:pic>
        <p:nvPicPr>
          <p:cNvPr id="17410" name="Picture 2" descr="http://nachild.com/wp-content/uploads/2019/03/Alaliya-720x550_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6190"/>
            <a:ext cx="3344855" cy="2555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909</TotalTime>
  <Words>480</Words>
  <Application>Microsoft Office PowerPoint</Application>
  <PresentationFormat>Экран (4:3)</PresentationFormat>
  <Paragraphs>58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Моторная алалия</vt:lpstr>
      <vt:lpstr>Слайд 2</vt:lpstr>
      <vt:lpstr>Слайд 3</vt:lpstr>
      <vt:lpstr>Основные признаки алалии:</vt:lpstr>
      <vt:lpstr>Осложнения  при моторной алалии</vt:lpstr>
      <vt:lpstr>Главная задача</vt:lpstr>
      <vt:lpstr>Слайд 7</vt:lpstr>
      <vt:lpstr>Коррекция сенсорной алалии:</vt:lpstr>
      <vt:lpstr>Пути коррекционной работы сенсорной алалии</vt:lpstr>
      <vt:lpstr>Работа с родителями</vt:lpstr>
      <vt:lpstr>Вывод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алаликами</dc:title>
  <cp:lastModifiedBy>11</cp:lastModifiedBy>
  <cp:revision>221</cp:revision>
  <dcterms:modified xsi:type="dcterms:W3CDTF">2019-09-24T03:33:49Z</dcterms:modified>
</cp:coreProperties>
</file>